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ayush Singh" initials="AS" lastIdx="1" clrIdx="0">
    <p:extLst>
      <p:ext uri="{19B8F6BF-5375-455C-9EA6-DF929625EA0E}">
        <p15:presenceInfo xmlns:p15="http://schemas.microsoft.com/office/powerpoint/2012/main" userId="ecd0433f16f0ab8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4-09T22:25:18.277" idx="1">
    <p:pos x="10" y="10"/>
    <p:text/>
    <p:extLst>
      <p:ext uri="{C676402C-5697-4E1C-873F-D02D1690AC5C}">
        <p15:threadingInfo xmlns:p15="http://schemas.microsoft.com/office/powerpoint/2012/main" timeZoneBias="-330"/>
      </p:ext>
    </p:extLst>
  </p:cm>
</p:cmLst>
</file>

<file path=ppt/media/image1.jpeg>
</file>

<file path=ppt/media/image10.gif>
</file>

<file path=ppt/media/image2.gif>
</file>

<file path=ppt/media/image3.pn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60C5BEB-4967-4DD3-93EF-D313A28E831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3484900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0C5BEB-4967-4DD3-93EF-D313A28E831C}" type="datetimeFigureOut">
              <a:rPr lang="en-IN" smtClean="0"/>
              <a:t>10-04-2023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4062533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160C5BEB-4967-4DD3-93EF-D313A28E831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7273074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160C5BEB-4967-4DD3-93EF-D313A28E831C}" type="datetimeFigureOut">
              <a:rPr lang="en-IN" smtClean="0"/>
              <a:t>10-04-2023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1091712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0C5BEB-4967-4DD3-93EF-D313A28E831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21156126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0C5BEB-4967-4DD3-93EF-D313A28E831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4281831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0C5BEB-4967-4DD3-93EF-D313A28E831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2010806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0C5BEB-4967-4DD3-93EF-D313A28E831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23232113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0C5BEB-4967-4DD3-93EF-D313A28E831C}" type="datetimeFigureOut">
              <a:rPr lang="en-IN" smtClean="0"/>
              <a:t>10-04-2023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2501544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60C5BEB-4967-4DD3-93EF-D313A28E831C}" type="datetimeFigureOut">
              <a:rPr lang="en-IN" smtClean="0"/>
              <a:t>10-04-2023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17936597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60C5BEB-4967-4DD3-93EF-D313A28E831C}" type="datetimeFigureOut">
              <a:rPr lang="en-IN" smtClean="0"/>
              <a:t>10-04-2023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160926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0C5BEB-4967-4DD3-93EF-D313A28E831C}" type="datetimeFigureOut">
              <a:rPr lang="en-IN" smtClean="0"/>
              <a:t>10-04-2023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2638790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0C5BEB-4967-4DD3-93EF-D313A28E831C}" type="datetimeFigureOut">
              <a:rPr lang="en-IN" smtClean="0"/>
              <a:t>10-04-2023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21450965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60C5BEB-4967-4DD3-93EF-D313A28E831C}" type="datetimeFigureOut">
              <a:rPr lang="en-IN" smtClean="0"/>
              <a:t>10-04-2023</a:t>
            </a:fld>
            <a:endParaRPr lang="en-IN"/>
          </a:p>
        </p:txBody>
      </p:sp>
      <p:sp>
        <p:nvSpPr>
          <p:cNvPr id="6" name="Footer Placeholder 5"/>
          <p:cNvSpPr>
            <a:spLocks noGrp="1"/>
          </p:cNvSpPr>
          <p:nvPr>
            <p:ph type="ftr" sz="quarter" idx="11"/>
          </p:nvPr>
        </p:nvSpPr>
        <p:spPr>
          <a:xfrm>
            <a:off x="590396" y="6041362"/>
            <a:ext cx="3295413" cy="365125"/>
          </a:xfrm>
        </p:spPr>
        <p:txBody>
          <a:bodyPr/>
          <a:lstStyle/>
          <a:p>
            <a:endParaRPr lang="en-IN"/>
          </a:p>
        </p:txBody>
      </p:sp>
      <p:sp>
        <p:nvSpPr>
          <p:cNvPr id="7" name="Slide Number Placeholder 6"/>
          <p:cNvSpPr>
            <a:spLocks noGrp="1"/>
          </p:cNvSpPr>
          <p:nvPr>
            <p:ph type="sldNum" sz="quarter" idx="12"/>
          </p:nvPr>
        </p:nvSpPr>
        <p:spPr>
          <a:xfrm>
            <a:off x="4862689" y="5915888"/>
            <a:ext cx="1062155" cy="490599"/>
          </a:xfrm>
        </p:spPr>
        <p:txBody>
          <a:bodyPr/>
          <a:lstStyle/>
          <a:p>
            <a:fld id="{DBD1B1B8-AAD0-4915-827B-0A68934617D0}" type="slidenum">
              <a:rPr lang="en-IN" smtClean="0"/>
              <a:t>‹#›</a:t>
            </a:fld>
            <a:endParaRPr lang="en-IN"/>
          </a:p>
        </p:txBody>
      </p:sp>
    </p:spTree>
    <p:extLst>
      <p:ext uri="{BB962C8B-B14F-4D97-AF65-F5344CB8AC3E}">
        <p14:creationId xmlns:p14="http://schemas.microsoft.com/office/powerpoint/2010/main" val="2321711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IN"/>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60C5BEB-4967-4DD3-93EF-D313A28E831C}" type="datetimeFigureOut">
              <a:rPr lang="en-IN" smtClean="0"/>
              <a:t>10-04-2023</a:t>
            </a:fld>
            <a:endParaRPr lang="en-IN"/>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BD1B1B8-AAD0-4915-827B-0A68934617D0}" type="slidenum">
              <a:rPr lang="en-IN" smtClean="0"/>
              <a:t>‹#›</a:t>
            </a:fld>
            <a:endParaRPr lang="en-IN"/>
          </a:p>
        </p:txBody>
      </p:sp>
    </p:spTree>
    <p:extLst>
      <p:ext uri="{BB962C8B-B14F-4D97-AF65-F5344CB8AC3E}">
        <p14:creationId xmlns:p14="http://schemas.microsoft.com/office/powerpoint/2010/main" val="395894480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kaggle.com/datasets/jessicali9530/celeba-dataset"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hyperlink" Target="https://www.kaggle.com/code/aayushsinghnsut/face-generation-final" TargetMode="Externa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4354E-DF28-0704-4E24-303ECA78D771}"/>
              </a:ext>
            </a:extLst>
          </p:cNvPr>
          <p:cNvSpPr>
            <a:spLocks noGrp="1"/>
          </p:cNvSpPr>
          <p:nvPr>
            <p:ph type="ctrTitle"/>
          </p:nvPr>
        </p:nvSpPr>
        <p:spPr/>
        <p:txBody>
          <a:bodyPr>
            <a:normAutofit/>
          </a:bodyPr>
          <a:lstStyle/>
          <a:p>
            <a:r>
              <a:rPr lang="en-GB" b="1" i="0" dirty="0">
                <a:solidFill>
                  <a:srgbClr val="111111"/>
                </a:solidFill>
                <a:effectLst/>
                <a:latin typeface="open sans" panose="020B0606030504020204" pitchFamily="34" charset="0"/>
              </a:rPr>
              <a:t>Generate Realistic Human Face using GAN</a:t>
            </a:r>
            <a:endParaRPr lang="en-IN" dirty="0"/>
          </a:p>
        </p:txBody>
      </p:sp>
      <p:sp>
        <p:nvSpPr>
          <p:cNvPr id="3" name="Subtitle 2">
            <a:extLst>
              <a:ext uri="{FF2B5EF4-FFF2-40B4-BE49-F238E27FC236}">
                <a16:creationId xmlns:a16="http://schemas.microsoft.com/office/drawing/2014/main" id="{536383B7-D64E-14D1-951C-0A17D5174EAA}"/>
              </a:ext>
            </a:extLst>
          </p:cNvPr>
          <p:cNvSpPr>
            <a:spLocks noGrp="1"/>
          </p:cNvSpPr>
          <p:nvPr>
            <p:ph type="subTitle" idx="1"/>
          </p:nvPr>
        </p:nvSpPr>
        <p:spPr/>
        <p:txBody>
          <a:bodyPr>
            <a:noAutofit/>
          </a:bodyPr>
          <a:lstStyle/>
          <a:p>
            <a:pPr algn="r"/>
            <a:r>
              <a:rPr lang="en-GB" sz="2400" dirty="0"/>
              <a:t>Submitted by – Aayush Kumar Singh</a:t>
            </a:r>
          </a:p>
          <a:p>
            <a:pPr algn="r"/>
            <a:r>
              <a:rPr lang="en-GB" sz="2400" dirty="0"/>
              <a:t>2020UEA6619</a:t>
            </a:r>
          </a:p>
          <a:p>
            <a:pPr algn="r"/>
            <a:r>
              <a:rPr lang="en-GB" sz="2400" dirty="0"/>
              <a:t>ECAM-2</a:t>
            </a:r>
            <a:endParaRPr lang="en-IN" sz="2400" dirty="0"/>
          </a:p>
        </p:txBody>
      </p:sp>
      <p:pic>
        <p:nvPicPr>
          <p:cNvPr id="1026" name="Picture 2" descr="Figure">
            <a:extLst>
              <a:ext uri="{FF2B5EF4-FFF2-40B4-BE49-F238E27FC236}">
                <a16:creationId xmlns:a16="http://schemas.microsoft.com/office/drawing/2014/main" id="{0945EC9C-F5C5-0A7C-9CBF-1B7FAD61B4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7418"/>
          <a:stretch/>
        </p:blipFill>
        <p:spPr bwMode="auto">
          <a:xfrm>
            <a:off x="7401670" y="260316"/>
            <a:ext cx="3980329" cy="22342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6536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6E9AB-3846-C974-4645-A9DA7524FB5F}"/>
              </a:ext>
            </a:extLst>
          </p:cNvPr>
          <p:cNvSpPr>
            <a:spLocks noGrp="1"/>
          </p:cNvSpPr>
          <p:nvPr>
            <p:ph type="title"/>
          </p:nvPr>
        </p:nvSpPr>
        <p:spPr/>
        <p:txBody>
          <a:bodyPr/>
          <a:lstStyle/>
          <a:p>
            <a:r>
              <a:rPr lang="en-GB" dirty="0"/>
              <a:t>Now let’s talk about this specific project:</a:t>
            </a:r>
            <a:endParaRPr lang="en-IN" dirty="0"/>
          </a:p>
        </p:txBody>
      </p:sp>
      <p:sp>
        <p:nvSpPr>
          <p:cNvPr id="3" name="TextBox 2">
            <a:extLst>
              <a:ext uri="{FF2B5EF4-FFF2-40B4-BE49-F238E27FC236}">
                <a16:creationId xmlns:a16="http://schemas.microsoft.com/office/drawing/2014/main" id="{D9145BB4-3F60-8243-E69A-0ED259341C2C}"/>
              </a:ext>
            </a:extLst>
          </p:cNvPr>
          <p:cNvSpPr txBox="1"/>
          <p:nvPr/>
        </p:nvSpPr>
        <p:spPr>
          <a:xfrm>
            <a:off x="809999" y="2501153"/>
            <a:ext cx="2022847" cy="461665"/>
          </a:xfrm>
          <a:prstGeom prst="rect">
            <a:avLst/>
          </a:prstGeom>
          <a:noFill/>
        </p:spPr>
        <p:txBody>
          <a:bodyPr wrap="square" rtlCol="0">
            <a:spAutoFit/>
          </a:bodyPr>
          <a:lstStyle/>
          <a:p>
            <a:r>
              <a:rPr lang="en-IN" sz="2400" b="1" u="sng" dirty="0"/>
              <a:t>Dataset</a:t>
            </a:r>
          </a:p>
        </p:txBody>
      </p:sp>
      <p:sp>
        <p:nvSpPr>
          <p:cNvPr id="4" name="TextBox 3">
            <a:extLst>
              <a:ext uri="{FF2B5EF4-FFF2-40B4-BE49-F238E27FC236}">
                <a16:creationId xmlns:a16="http://schemas.microsoft.com/office/drawing/2014/main" id="{AE817B8C-26F5-B317-37A1-0C3369CDF89C}"/>
              </a:ext>
            </a:extLst>
          </p:cNvPr>
          <p:cNvSpPr txBox="1"/>
          <p:nvPr/>
        </p:nvSpPr>
        <p:spPr>
          <a:xfrm>
            <a:off x="810000" y="3074894"/>
            <a:ext cx="7455459" cy="2862322"/>
          </a:xfrm>
          <a:prstGeom prst="rect">
            <a:avLst/>
          </a:prstGeom>
          <a:noFill/>
        </p:spPr>
        <p:txBody>
          <a:bodyPr wrap="square" rtlCol="0">
            <a:spAutoFit/>
          </a:bodyPr>
          <a:lstStyle/>
          <a:p>
            <a:r>
              <a:rPr lang="en-GB" dirty="0"/>
              <a:t>This dataset is great for training and testing models for face detection, particularly for recognizing facial attributes such as finding people with brown hair, are smiling, or wearing glasses. Images cover large pose variations, background clutter, diverse people, supported by a large number of images and rich annotations.</a:t>
            </a:r>
          </a:p>
          <a:p>
            <a:endParaRPr lang="en-GB" dirty="0"/>
          </a:p>
          <a:p>
            <a:r>
              <a:rPr lang="en-GB" dirty="0"/>
              <a:t>The dataset can be downloaded from </a:t>
            </a:r>
            <a:r>
              <a:rPr lang="en-GB" dirty="0">
                <a:hlinkClick r:id="rId2"/>
              </a:rPr>
              <a:t>Kaggle</a:t>
            </a:r>
            <a:r>
              <a:rPr lang="en-GB" dirty="0"/>
              <a:t>. Our objective is to create a model capable of generating realistic human images that do not exist in reality.</a:t>
            </a:r>
            <a:endParaRPr lang="en-IN" dirty="0"/>
          </a:p>
        </p:txBody>
      </p:sp>
    </p:spTree>
    <p:extLst>
      <p:ext uri="{BB962C8B-B14F-4D97-AF65-F5344CB8AC3E}">
        <p14:creationId xmlns:p14="http://schemas.microsoft.com/office/powerpoint/2010/main" val="797782000"/>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9ED65A-CB4B-A45A-2321-AC6FD1B83FDD}"/>
              </a:ext>
            </a:extLst>
          </p:cNvPr>
          <p:cNvSpPr txBox="1"/>
          <p:nvPr/>
        </p:nvSpPr>
        <p:spPr>
          <a:xfrm>
            <a:off x="753035" y="519953"/>
            <a:ext cx="10058400" cy="1046440"/>
          </a:xfrm>
          <a:prstGeom prst="rect">
            <a:avLst/>
          </a:prstGeom>
          <a:noFill/>
        </p:spPr>
        <p:txBody>
          <a:bodyPr wrap="square" rtlCol="0">
            <a:spAutoFit/>
          </a:bodyPr>
          <a:lstStyle/>
          <a:p>
            <a:r>
              <a:rPr lang="en-GB" sz="4400" dirty="0"/>
              <a:t>First</a:t>
            </a:r>
            <a:r>
              <a:rPr lang="en-GB" dirty="0"/>
              <a:t> we will load the Dataset in the code. As we are using Kaggle to write and process our data, we do not need to download the 1GB dataset file locally.</a:t>
            </a:r>
            <a:endParaRPr lang="en-IN" dirty="0"/>
          </a:p>
        </p:txBody>
      </p:sp>
      <p:sp>
        <p:nvSpPr>
          <p:cNvPr id="3" name="TextBox 2">
            <a:extLst>
              <a:ext uri="{FF2B5EF4-FFF2-40B4-BE49-F238E27FC236}">
                <a16:creationId xmlns:a16="http://schemas.microsoft.com/office/drawing/2014/main" id="{B811B54A-D8D9-38D1-BC56-7F5DFC681245}"/>
              </a:ext>
            </a:extLst>
          </p:cNvPr>
          <p:cNvSpPr txBox="1"/>
          <p:nvPr/>
        </p:nvSpPr>
        <p:spPr>
          <a:xfrm>
            <a:off x="1506071" y="1945341"/>
            <a:ext cx="10578353" cy="369332"/>
          </a:xfrm>
          <a:prstGeom prst="rect">
            <a:avLst/>
          </a:prstGeom>
          <a:noFill/>
        </p:spPr>
        <p:txBody>
          <a:bodyPr wrap="square" rtlCol="0">
            <a:spAutoFit/>
          </a:bodyPr>
          <a:lstStyle/>
          <a:p>
            <a:r>
              <a:rPr lang="en-IN" dirty="0"/>
              <a:t>PIC_DIR = "/</a:t>
            </a:r>
            <a:r>
              <a:rPr lang="en-IN" dirty="0" err="1"/>
              <a:t>kaggle</a:t>
            </a:r>
            <a:r>
              <a:rPr lang="en-IN" dirty="0"/>
              <a:t>/input/</a:t>
            </a:r>
            <a:r>
              <a:rPr lang="en-IN" dirty="0" err="1"/>
              <a:t>celeba</a:t>
            </a:r>
            <a:r>
              <a:rPr lang="en-IN" dirty="0"/>
              <a:t>-dataset/</a:t>
            </a:r>
            <a:r>
              <a:rPr lang="en-IN" dirty="0" err="1"/>
              <a:t>img_align_celeba</a:t>
            </a:r>
            <a:r>
              <a:rPr lang="en-IN" dirty="0"/>
              <a:t>/</a:t>
            </a:r>
            <a:r>
              <a:rPr lang="en-IN" dirty="0" err="1"/>
              <a:t>img_align_celeba</a:t>
            </a:r>
            <a:r>
              <a:rPr lang="en-IN" dirty="0"/>
              <a:t>"</a:t>
            </a:r>
          </a:p>
        </p:txBody>
      </p:sp>
      <p:sp>
        <p:nvSpPr>
          <p:cNvPr id="4" name="TextBox 3">
            <a:extLst>
              <a:ext uri="{FF2B5EF4-FFF2-40B4-BE49-F238E27FC236}">
                <a16:creationId xmlns:a16="http://schemas.microsoft.com/office/drawing/2014/main" id="{2CD6293C-1385-2892-B338-7355FBE742C1}"/>
              </a:ext>
            </a:extLst>
          </p:cNvPr>
          <p:cNvSpPr txBox="1"/>
          <p:nvPr/>
        </p:nvSpPr>
        <p:spPr>
          <a:xfrm>
            <a:off x="815788" y="3155576"/>
            <a:ext cx="10408024" cy="707886"/>
          </a:xfrm>
          <a:prstGeom prst="rect">
            <a:avLst/>
          </a:prstGeom>
          <a:noFill/>
        </p:spPr>
        <p:txBody>
          <a:bodyPr wrap="square" rtlCol="0">
            <a:spAutoFit/>
          </a:bodyPr>
          <a:lstStyle/>
          <a:p>
            <a:r>
              <a:rPr lang="en-GB" sz="4000" dirty="0"/>
              <a:t>Now</a:t>
            </a:r>
            <a:r>
              <a:rPr lang="en-GB" dirty="0"/>
              <a:t> we will include all relevant python libraries.</a:t>
            </a:r>
            <a:endParaRPr lang="en-IN" dirty="0"/>
          </a:p>
        </p:txBody>
      </p:sp>
      <p:sp>
        <p:nvSpPr>
          <p:cNvPr id="5" name="TextBox 4">
            <a:extLst>
              <a:ext uri="{FF2B5EF4-FFF2-40B4-BE49-F238E27FC236}">
                <a16:creationId xmlns:a16="http://schemas.microsoft.com/office/drawing/2014/main" id="{2BE76EA9-BC4E-C159-389D-F4D8121D3DF5}"/>
              </a:ext>
            </a:extLst>
          </p:cNvPr>
          <p:cNvSpPr txBox="1"/>
          <p:nvPr/>
        </p:nvSpPr>
        <p:spPr>
          <a:xfrm>
            <a:off x="3290047" y="4025153"/>
            <a:ext cx="6176682" cy="2031325"/>
          </a:xfrm>
          <a:prstGeom prst="rect">
            <a:avLst/>
          </a:prstGeom>
          <a:noFill/>
        </p:spPr>
        <p:txBody>
          <a:bodyPr wrap="square" rtlCol="0">
            <a:spAutoFit/>
          </a:bodyPr>
          <a:lstStyle/>
          <a:p>
            <a:r>
              <a:rPr lang="en-IN" dirty="0"/>
              <a:t>from </a:t>
            </a:r>
            <a:r>
              <a:rPr lang="en-IN" dirty="0" err="1"/>
              <a:t>tqdm</a:t>
            </a:r>
            <a:r>
              <a:rPr lang="en-IN" dirty="0"/>
              <a:t> import </a:t>
            </a:r>
            <a:r>
              <a:rPr lang="en-IN" dirty="0" err="1"/>
              <a:t>tqdm</a:t>
            </a:r>
            <a:endParaRPr lang="en-IN" dirty="0"/>
          </a:p>
          <a:p>
            <a:r>
              <a:rPr lang="en-IN" dirty="0"/>
              <a:t>import </a:t>
            </a:r>
            <a:r>
              <a:rPr lang="en-IN" dirty="0" err="1"/>
              <a:t>numpy</a:t>
            </a:r>
            <a:r>
              <a:rPr lang="en-IN" dirty="0"/>
              <a:t> as np</a:t>
            </a:r>
          </a:p>
          <a:p>
            <a:r>
              <a:rPr lang="en-IN" dirty="0"/>
              <a:t>import pandas as pd</a:t>
            </a:r>
          </a:p>
          <a:p>
            <a:r>
              <a:rPr lang="en-IN" dirty="0"/>
              <a:t>import </a:t>
            </a:r>
            <a:r>
              <a:rPr lang="en-IN" dirty="0" err="1"/>
              <a:t>os</a:t>
            </a:r>
            <a:endParaRPr lang="en-IN" dirty="0"/>
          </a:p>
          <a:p>
            <a:r>
              <a:rPr lang="en-IN" dirty="0"/>
              <a:t>from matplotlib import </a:t>
            </a:r>
            <a:r>
              <a:rPr lang="en-IN" dirty="0" err="1"/>
              <a:t>pyplot</a:t>
            </a:r>
            <a:r>
              <a:rPr lang="en-IN" dirty="0"/>
              <a:t> as </a:t>
            </a:r>
            <a:r>
              <a:rPr lang="en-IN" dirty="0" err="1"/>
              <a:t>plt</a:t>
            </a:r>
            <a:endParaRPr lang="en-IN" dirty="0"/>
          </a:p>
          <a:p>
            <a:r>
              <a:rPr lang="en-IN" dirty="0"/>
              <a:t>from PIL import Image</a:t>
            </a:r>
          </a:p>
          <a:p>
            <a:r>
              <a:rPr lang="en-IN" sz="1400" dirty="0"/>
              <a:t>Etc…(as per </a:t>
            </a:r>
            <a:r>
              <a:rPr lang="en-GB" sz="1400" dirty="0"/>
              <a:t>requested in code)</a:t>
            </a:r>
            <a:endParaRPr lang="en-IN" sz="1400" dirty="0"/>
          </a:p>
        </p:txBody>
      </p:sp>
    </p:spTree>
    <p:extLst>
      <p:ext uri="{BB962C8B-B14F-4D97-AF65-F5344CB8AC3E}">
        <p14:creationId xmlns:p14="http://schemas.microsoft.com/office/powerpoint/2010/main" val="35747171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9ED65A-CB4B-A45A-2321-AC6FD1B83FDD}"/>
              </a:ext>
            </a:extLst>
          </p:cNvPr>
          <p:cNvSpPr txBox="1"/>
          <p:nvPr/>
        </p:nvSpPr>
        <p:spPr>
          <a:xfrm>
            <a:off x="753035" y="519953"/>
            <a:ext cx="10058400" cy="769441"/>
          </a:xfrm>
          <a:prstGeom prst="rect">
            <a:avLst/>
          </a:prstGeom>
          <a:noFill/>
        </p:spPr>
        <p:txBody>
          <a:bodyPr wrap="square" rtlCol="0">
            <a:spAutoFit/>
          </a:bodyPr>
          <a:lstStyle/>
          <a:p>
            <a:r>
              <a:rPr lang="en-GB" sz="4400" dirty="0"/>
              <a:t>Next step is to create a Generator:</a:t>
            </a:r>
            <a:endParaRPr lang="en-IN" dirty="0"/>
          </a:p>
        </p:txBody>
      </p:sp>
      <p:sp>
        <p:nvSpPr>
          <p:cNvPr id="7" name="TextBox 6">
            <a:extLst>
              <a:ext uri="{FF2B5EF4-FFF2-40B4-BE49-F238E27FC236}">
                <a16:creationId xmlns:a16="http://schemas.microsoft.com/office/drawing/2014/main" id="{AF572241-5E7E-A221-75E7-15402FF478B1}"/>
              </a:ext>
            </a:extLst>
          </p:cNvPr>
          <p:cNvSpPr txBox="1"/>
          <p:nvPr/>
        </p:nvSpPr>
        <p:spPr>
          <a:xfrm>
            <a:off x="2142565" y="1515180"/>
            <a:ext cx="8202706" cy="1754326"/>
          </a:xfrm>
          <a:prstGeom prst="rect">
            <a:avLst/>
          </a:prstGeom>
          <a:noFill/>
        </p:spPr>
        <p:txBody>
          <a:bodyPr wrap="square" rtlCol="0">
            <a:spAutoFit/>
          </a:bodyPr>
          <a:lstStyle/>
          <a:p>
            <a:r>
              <a:rPr lang="en-GB" dirty="0"/>
              <a:t>The generator goes the other way: It is the artist who is trying to fool the discriminator. This network consists of 8 convolutional layers. Here first, we take our input, called </a:t>
            </a:r>
            <a:r>
              <a:rPr lang="en-GB" dirty="0" err="1"/>
              <a:t>gen_input</a:t>
            </a:r>
            <a:r>
              <a:rPr lang="en-GB" dirty="0"/>
              <a:t> and feed it into our first convolutional layer. Each convolutional layer performs a convolution and then performs batch normalization and a leaky </a:t>
            </a:r>
            <a:r>
              <a:rPr lang="en-GB" dirty="0" err="1"/>
              <a:t>ReLu</a:t>
            </a:r>
            <a:r>
              <a:rPr lang="en-GB" dirty="0"/>
              <a:t> as well. Then, we return the tanh activation function.</a:t>
            </a:r>
            <a:endParaRPr lang="en-IN" dirty="0"/>
          </a:p>
        </p:txBody>
      </p:sp>
      <p:sp>
        <p:nvSpPr>
          <p:cNvPr id="12" name="TextBox 11">
            <a:extLst>
              <a:ext uri="{FF2B5EF4-FFF2-40B4-BE49-F238E27FC236}">
                <a16:creationId xmlns:a16="http://schemas.microsoft.com/office/drawing/2014/main" id="{332FC162-C4D0-07E4-CC2D-BA3C9B683EBD}"/>
              </a:ext>
            </a:extLst>
          </p:cNvPr>
          <p:cNvSpPr txBox="1"/>
          <p:nvPr/>
        </p:nvSpPr>
        <p:spPr>
          <a:xfrm>
            <a:off x="923365" y="4034118"/>
            <a:ext cx="10730753" cy="769441"/>
          </a:xfrm>
          <a:prstGeom prst="rect">
            <a:avLst/>
          </a:prstGeom>
          <a:noFill/>
        </p:spPr>
        <p:txBody>
          <a:bodyPr wrap="square" rtlCol="0">
            <a:spAutoFit/>
          </a:bodyPr>
          <a:lstStyle/>
          <a:p>
            <a:r>
              <a:rPr lang="en-GB" sz="4400" dirty="0"/>
              <a:t>Next step is to create a Discriminator:</a:t>
            </a:r>
            <a:endParaRPr lang="en-IN" sz="4400" dirty="0"/>
          </a:p>
        </p:txBody>
      </p:sp>
      <p:sp>
        <p:nvSpPr>
          <p:cNvPr id="13" name="TextBox 12">
            <a:extLst>
              <a:ext uri="{FF2B5EF4-FFF2-40B4-BE49-F238E27FC236}">
                <a16:creationId xmlns:a16="http://schemas.microsoft.com/office/drawing/2014/main" id="{C90161BB-E54A-537D-5264-8E62F5F4032A}"/>
              </a:ext>
            </a:extLst>
          </p:cNvPr>
          <p:cNvSpPr txBox="1"/>
          <p:nvPr/>
        </p:nvSpPr>
        <p:spPr>
          <a:xfrm>
            <a:off x="2142565" y="5002305"/>
            <a:ext cx="8202706" cy="1477328"/>
          </a:xfrm>
          <a:prstGeom prst="rect">
            <a:avLst/>
          </a:prstGeom>
          <a:noFill/>
        </p:spPr>
        <p:txBody>
          <a:bodyPr wrap="square" rtlCol="0">
            <a:spAutoFit/>
          </a:bodyPr>
          <a:lstStyle/>
          <a:p>
            <a:r>
              <a:rPr lang="en-GB" dirty="0"/>
              <a:t>The discriminator network consists of convolutional layers the same as the generator. For every layer of the network, we are going to perform a convolution, then we are going to perform batch normalization to make the network faster and more accurate and finally, we are going to perform a Leaky </a:t>
            </a:r>
            <a:r>
              <a:rPr lang="en-GB" dirty="0" err="1"/>
              <a:t>ReLu</a:t>
            </a:r>
            <a:r>
              <a:rPr lang="en-GB" dirty="0"/>
              <a:t>.</a:t>
            </a:r>
            <a:endParaRPr lang="en-IN" dirty="0"/>
          </a:p>
        </p:txBody>
      </p:sp>
    </p:spTree>
    <p:extLst>
      <p:ext uri="{BB962C8B-B14F-4D97-AF65-F5344CB8AC3E}">
        <p14:creationId xmlns:p14="http://schemas.microsoft.com/office/powerpoint/2010/main" val="208381084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A8B412-1327-9426-5426-BE9897CCCF4D}"/>
              </a:ext>
            </a:extLst>
          </p:cNvPr>
          <p:cNvSpPr txBox="1"/>
          <p:nvPr/>
        </p:nvSpPr>
        <p:spPr>
          <a:xfrm flipH="1">
            <a:off x="3034552" y="233083"/>
            <a:ext cx="6539753" cy="769441"/>
          </a:xfrm>
          <a:prstGeom prst="rect">
            <a:avLst/>
          </a:prstGeom>
          <a:noFill/>
        </p:spPr>
        <p:txBody>
          <a:bodyPr wrap="square" rtlCol="0">
            <a:spAutoFit/>
          </a:bodyPr>
          <a:lstStyle/>
          <a:p>
            <a:r>
              <a:rPr lang="en-IN" sz="4400" b="1" i="0" dirty="0">
                <a:effectLst/>
                <a:latin typeface="open sans" panose="020B0606030504020204" pitchFamily="34" charset="0"/>
              </a:rPr>
              <a:t>Define a GAN Model:</a:t>
            </a:r>
            <a:endParaRPr lang="en-IN" sz="4400" dirty="0"/>
          </a:p>
        </p:txBody>
      </p:sp>
      <p:sp>
        <p:nvSpPr>
          <p:cNvPr id="3" name="TextBox 2">
            <a:extLst>
              <a:ext uri="{FF2B5EF4-FFF2-40B4-BE49-F238E27FC236}">
                <a16:creationId xmlns:a16="http://schemas.microsoft.com/office/drawing/2014/main" id="{27BF6C55-75F9-6201-B309-6C026DA7257F}"/>
              </a:ext>
            </a:extLst>
          </p:cNvPr>
          <p:cNvSpPr txBox="1"/>
          <p:nvPr/>
        </p:nvSpPr>
        <p:spPr>
          <a:xfrm>
            <a:off x="578223" y="1470213"/>
            <a:ext cx="11035553" cy="4801314"/>
          </a:xfrm>
          <a:prstGeom prst="rect">
            <a:avLst/>
          </a:prstGeom>
          <a:noFill/>
        </p:spPr>
        <p:txBody>
          <a:bodyPr wrap="square" rtlCol="0">
            <a:spAutoFit/>
          </a:bodyPr>
          <a:lstStyle/>
          <a:p>
            <a:r>
              <a:rPr lang="en-GB" dirty="0"/>
              <a:t>Next, a GAN model can be defined that combines both the generator model and the discriminator model into one larger model. This larger model will be used to train the model weights in the generator, using the output and error calculated by the discriminator model. </a:t>
            </a:r>
          </a:p>
          <a:p>
            <a:r>
              <a:rPr lang="en-GB" dirty="0"/>
              <a:t>The discriminator model is trained separately, and as such, the model weights are marked as not trainable in this larger GAN model to ensure that only the weights of the generator model are updated.</a:t>
            </a:r>
          </a:p>
          <a:p>
            <a:r>
              <a:rPr lang="en-GB" dirty="0"/>
              <a:t>This change to the trainability of the discriminator weights only affects when training the combined GAN model, not when training the discriminator standalone. This larger GAN model takes as input a point in the latent space, uses the generator model to generate an image, which is fed as input to the discriminator model, then output or classified as real or fake. Since the output of the Discriminator is sigmoid, we use binary cross-entropy for the loss. </a:t>
            </a:r>
          </a:p>
          <a:p>
            <a:r>
              <a:rPr lang="en-GB" dirty="0" err="1"/>
              <a:t>RMSProp</a:t>
            </a:r>
            <a:r>
              <a:rPr lang="en-GB" dirty="0"/>
              <a:t> as an optimizer generates more realistic fake images compared to Adam for this case. The learning rate is 0.0001. Weight decay and clip value stabilize learning during the latter part of the training. You have to adjust the decay if you want to adjust the learning rate.</a:t>
            </a:r>
          </a:p>
          <a:p>
            <a:r>
              <a:rPr lang="en-GB" dirty="0"/>
              <a:t>GANs try to replicate a probability distribution. Therefore, we should use loss functions that reflect the distance between the distribution of the data generated by the GAN and the distribution of the real data.</a:t>
            </a:r>
            <a:endParaRPr lang="en-IN" dirty="0"/>
          </a:p>
        </p:txBody>
      </p:sp>
    </p:spTree>
    <p:extLst>
      <p:ext uri="{BB962C8B-B14F-4D97-AF65-F5344CB8AC3E}">
        <p14:creationId xmlns:p14="http://schemas.microsoft.com/office/powerpoint/2010/main" val="320327288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F0025E-A244-9DCE-672F-EDD9BFFBF03E}"/>
              </a:ext>
            </a:extLst>
          </p:cNvPr>
          <p:cNvSpPr txBox="1"/>
          <p:nvPr/>
        </p:nvSpPr>
        <p:spPr>
          <a:xfrm>
            <a:off x="143436" y="130912"/>
            <a:ext cx="7055223" cy="1477328"/>
          </a:xfrm>
          <a:prstGeom prst="rect">
            <a:avLst/>
          </a:prstGeom>
          <a:noFill/>
        </p:spPr>
        <p:txBody>
          <a:bodyPr wrap="square" rtlCol="0">
            <a:spAutoFit/>
          </a:bodyPr>
          <a:lstStyle/>
          <a:p>
            <a:r>
              <a:rPr lang="en-GB" dirty="0"/>
              <a:t>Rather than just having a single loss function, we need to define three: The loss of the generator, the loss of the discriminator when using real images and the loss of the discriminator when using fake images. The sum of the fake image and real image loss is the overall discriminator loss.</a:t>
            </a:r>
            <a:endParaRPr lang="en-IN" dirty="0"/>
          </a:p>
        </p:txBody>
      </p:sp>
      <p:pic>
        <p:nvPicPr>
          <p:cNvPr id="10246" name="Picture 6" descr="Architecture of GAN">
            <a:extLst>
              <a:ext uri="{FF2B5EF4-FFF2-40B4-BE49-F238E27FC236}">
                <a16:creationId xmlns:a16="http://schemas.microsoft.com/office/drawing/2014/main" id="{174E06C2-ABF6-981F-FAA7-BEC4EAE7504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7723"/>
          <a:stretch/>
        </p:blipFill>
        <p:spPr bwMode="auto">
          <a:xfrm>
            <a:off x="461683" y="2099143"/>
            <a:ext cx="6551669" cy="36113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409591E-3EA8-FDC2-9420-47E8EC5EEA80}"/>
              </a:ext>
            </a:extLst>
          </p:cNvPr>
          <p:cNvSpPr txBox="1"/>
          <p:nvPr/>
        </p:nvSpPr>
        <p:spPr>
          <a:xfrm>
            <a:off x="8292353" y="2567464"/>
            <a:ext cx="3290047" cy="2308324"/>
          </a:xfrm>
          <a:prstGeom prst="rect">
            <a:avLst/>
          </a:prstGeom>
          <a:noFill/>
        </p:spPr>
        <p:txBody>
          <a:bodyPr wrap="square" rtlCol="0">
            <a:spAutoFit/>
          </a:bodyPr>
          <a:lstStyle/>
          <a:p>
            <a:r>
              <a:rPr lang="en-GB" sz="3600" dirty="0"/>
              <a:t>Now we will be training the GAN model:</a:t>
            </a:r>
          </a:p>
        </p:txBody>
      </p:sp>
    </p:spTree>
    <p:extLst>
      <p:ext uri="{BB962C8B-B14F-4D97-AF65-F5344CB8AC3E}">
        <p14:creationId xmlns:p14="http://schemas.microsoft.com/office/powerpoint/2010/main" val="239617215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F0025E-A244-9DCE-672F-EDD9BFFBF03E}"/>
              </a:ext>
            </a:extLst>
          </p:cNvPr>
          <p:cNvSpPr txBox="1"/>
          <p:nvPr/>
        </p:nvSpPr>
        <p:spPr>
          <a:xfrm>
            <a:off x="2317078" y="130912"/>
            <a:ext cx="7557843" cy="769441"/>
          </a:xfrm>
          <a:prstGeom prst="rect">
            <a:avLst/>
          </a:prstGeom>
          <a:noFill/>
        </p:spPr>
        <p:txBody>
          <a:bodyPr wrap="square" rtlCol="0">
            <a:spAutoFit/>
          </a:bodyPr>
          <a:lstStyle/>
          <a:p>
            <a:r>
              <a:rPr lang="en-GB" sz="4400" dirty="0"/>
              <a:t>Training the GAN model:</a:t>
            </a:r>
            <a:endParaRPr lang="en-IN" sz="4400" dirty="0"/>
          </a:p>
        </p:txBody>
      </p:sp>
      <p:pic>
        <p:nvPicPr>
          <p:cNvPr id="10246" name="Picture 6" descr="Architecture of GAN">
            <a:extLst>
              <a:ext uri="{FF2B5EF4-FFF2-40B4-BE49-F238E27FC236}">
                <a16:creationId xmlns:a16="http://schemas.microsoft.com/office/drawing/2014/main" id="{174E06C2-ABF6-981F-FAA7-BEC4EAE7504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7723"/>
          <a:stretch/>
        </p:blipFill>
        <p:spPr bwMode="auto">
          <a:xfrm>
            <a:off x="12531764" y="2241383"/>
            <a:ext cx="1542494" cy="85024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1CC707F-6320-16E2-9465-FC06701EFB4B}"/>
              </a:ext>
            </a:extLst>
          </p:cNvPr>
          <p:cNvSpPr txBox="1"/>
          <p:nvPr/>
        </p:nvSpPr>
        <p:spPr>
          <a:xfrm>
            <a:off x="467360" y="1280160"/>
            <a:ext cx="11003280" cy="3416320"/>
          </a:xfrm>
          <a:prstGeom prst="rect">
            <a:avLst/>
          </a:prstGeom>
          <a:noFill/>
        </p:spPr>
        <p:txBody>
          <a:bodyPr wrap="square" rtlCol="0">
            <a:spAutoFit/>
          </a:bodyPr>
          <a:lstStyle/>
          <a:p>
            <a:r>
              <a:rPr lang="en-GB" dirty="0"/>
              <a:t>Training is the hardest part and since a GAN contains two separately trained networks, its training algorithm must address two complications:</a:t>
            </a:r>
          </a:p>
          <a:p>
            <a:pPr marL="342900" indent="-342900">
              <a:buAutoNum type="arabicPeriod"/>
            </a:pPr>
            <a:r>
              <a:rPr lang="en-GB" dirty="0"/>
              <a:t>GANs must juggle two different kinds of training (generator and discriminator).</a:t>
            </a:r>
          </a:p>
          <a:p>
            <a:pPr marL="342900" indent="-342900">
              <a:buAutoNum type="arabicPeriod"/>
            </a:pPr>
            <a:r>
              <a:rPr lang="en-GB" dirty="0"/>
              <a:t>GAN convergence is hard to identify.</a:t>
            </a:r>
          </a:p>
          <a:p>
            <a:r>
              <a:rPr lang="en-GB" dirty="0"/>
              <a:t>As the generator improves with training, the discriminator performance gets worse because the discriminator can’t easily tell the difference between real and fake. If the generator succeeds perfectly, then the discriminator has a 50% accuracy. In effect, the discriminator flips a coin to make its prediction.</a:t>
            </a:r>
          </a:p>
          <a:p>
            <a:r>
              <a:rPr lang="en-GB" dirty="0"/>
              <a:t>This progression poses a problem for convergence of the GAN as a whole: the discriminator feedback gets less meaningful over time. If the GAN continues training past the point when the discriminator is giving completely random feedback, then the generator starts to train on junk feedback, and its quality may collapse.</a:t>
            </a:r>
            <a:endParaRPr lang="en-IN" dirty="0"/>
          </a:p>
        </p:txBody>
      </p:sp>
    </p:spTree>
    <p:extLst>
      <p:ext uri="{BB962C8B-B14F-4D97-AF65-F5344CB8AC3E}">
        <p14:creationId xmlns:p14="http://schemas.microsoft.com/office/powerpoint/2010/main" val="26569320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B5A1C-641C-D9A3-3A45-5D2050662493}"/>
              </a:ext>
            </a:extLst>
          </p:cNvPr>
          <p:cNvSpPr>
            <a:spLocks noGrp="1"/>
          </p:cNvSpPr>
          <p:nvPr>
            <p:ph type="title"/>
          </p:nvPr>
        </p:nvSpPr>
        <p:spPr/>
        <p:txBody>
          <a:bodyPr/>
          <a:lstStyle/>
          <a:p>
            <a:r>
              <a:rPr lang="en-GB" sz="4400" dirty="0"/>
              <a:t>Output</a:t>
            </a:r>
            <a:br>
              <a:rPr lang="en-GB" sz="4400" dirty="0"/>
            </a:br>
            <a:r>
              <a:rPr lang="en-GB" sz="2000" dirty="0"/>
              <a:t>The gif on right is generated by the model. All the faces present here doe’s not exists in real world and are created using this model</a:t>
            </a:r>
            <a:endParaRPr lang="en-IN" sz="2000" dirty="0"/>
          </a:p>
        </p:txBody>
      </p:sp>
      <p:sp>
        <p:nvSpPr>
          <p:cNvPr id="3" name="Text Placeholder 2">
            <a:extLst>
              <a:ext uri="{FF2B5EF4-FFF2-40B4-BE49-F238E27FC236}">
                <a16:creationId xmlns:a16="http://schemas.microsoft.com/office/drawing/2014/main" id="{A2BA8F55-62B6-761F-74BA-71655F0C9F87}"/>
              </a:ext>
            </a:extLst>
          </p:cNvPr>
          <p:cNvSpPr>
            <a:spLocks noGrp="1"/>
          </p:cNvSpPr>
          <p:nvPr>
            <p:ph type="body" idx="1"/>
          </p:nvPr>
        </p:nvSpPr>
        <p:spPr/>
        <p:txBody>
          <a:bodyPr/>
          <a:lstStyle/>
          <a:p>
            <a:r>
              <a:rPr lang="en-GB" dirty="0"/>
              <a:t>After the processing is completed. We will have multiple random fake realistic faces generated.</a:t>
            </a:r>
          </a:p>
          <a:p>
            <a:endParaRPr lang="en-IN" dirty="0"/>
          </a:p>
        </p:txBody>
      </p:sp>
      <p:sp>
        <p:nvSpPr>
          <p:cNvPr id="4" name="Text Placeholder 3">
            <a:extLst>
              <a:ext uri="{FF2B5EF4-FFF2-40B4-BE49-F238E27FC236}">
                <a16:creationId xmlns:a16="http://schemas.microsoft.com/office/drawing/2014/main" id="{8EF7F88C-79F8-7B53-4828-079B46E95BAD}"/>
              </a:ext>
            </a:extLst>
          </p:cNvPr>
          <p:cNvSpPr>
            <a:spLocks noGrp="1"/>
          </p:cNvSpPr>
          <p:nvPr>
            <p:ph type="body" sz="quarter" idx="16"/>
          </p:nvPr>
        </p:nvSpPr>
        <p:spPr/>
        <p:txBody>
          <a:bodyPr/>
          <a:lstStyle/>
          <a:p>
            <a:endParaRPr lang="en-IN" dirty="0"/>
          </a:p>
        </p:txBody>
      </p:sp>
      <p:pic>
        <p:nvPicPr>
          <p:cNvPr id="8" name="Picture 7">
            <a:extLst>
              <a:ext uri="{FF2B5EF4-FFF2-40B4-BE49-F238E27FC236}">
                <a16:creationId xmlns:a16="http://schemas.microsoft.com/office/drawing/2014/main" id="{F6115A13-12DC-2B96-125F-54D46C096C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7052" y="1081456"/>
            <a:ext cx="4247198" cy="4247198"/>
          </a:xfrm>
          <a:prstGeom prst="rect">
            <a:avLst/>
          </a:prstGeom>
        </p:spPr>
      </p:pic>
    </p:spTree>
    <p:extLst>
      <p:ext uri="{BB962C8B-B14F-4D97-AF65-F5344CB8AC3E}">
        <p14:creationId xmlns:p14="http://schemas.microsoft.com/office/powerpoint/2010/main" val="349656451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B5A1C-641C-D9A3-3A45-5D2050662493}"/>
              </a:ext>
            </a:extLst>
          </p:cNvPr>
          <p:cNvSpPr>
            <a:spLocks noGrp="1"/>
          </p:cNvSpPr>
          <p:nvPr>
            <p:ph type="title"/>
          </p:nvPr>
        </p:nvSpPr>
        <p:spPr/>
        <p:txBody>
          <a:bodyPr/>
          <a:lstStyle/>
          <a:p>
            <a:r>
              <a:rPr lang="en-GB" sz="4400" dirty="0"/>
              <a:t>Output</a:t>
            </a:r>
            <a:br>
              <a:rPr lang="en-GB" sz="4400" dirty="0"/>
            </a:br>
            <a:r>
              <a:rPr lang="en-GB" sz="2000" dirty="0"/>
              <a:t>The gif on right is generated by the model. All the faces present here doe’s not exists in real world and are created using this model</a:t>
            </a:r>
            <a:endParaRPr lang="en-IN" sz="2000" dirty="0"/>
          </a:p>
        </p:txBody>
      </p:sp>
      <p:sp>
        <p:nvSpPr>
          <p:cNvPr id="3" name="Text Placeholder 2">
            <a:extLst>
              <a:ext uri="{FF2B5EF4-FFF2-40B4-BE49-F238E27FC236}">
                <a16:creationId xmlns:a16="http://schemas.microsoft.com/office/drawing/2014/main" id="{A2BA8F55-62B6-761F-74BA-71655F0C9F87}"/>
              </a:ext>
            </a:extLst>
          </p:cNvPr>
          <p:cNvSpPr>
            <a:spLocks noGrp="1"/>
          </p:cNvSpPr>
          <p:nvPr>
            <p:ph type="body" idx="1"/>
          </p:nvPr>
        </p:nvSpPr>
        <p:spPr/>
        <p:txBody>
          <a:bodyPr/>
          <a:lstStyle/>
          <a:p>
            <a:r>
              <a:rPr lang="en-GB" dirty="0"/>
              <a:t>After the processing is completed. We will have multiple random fake realistic faces generated.</a:t>
            </a:r>
          </a:p>
          <a:p>
            <a:endParaRPr lang="en-IN" dirty="0"/>
          </a:p>
        </p:txBody>
      </p:sp>
      <p:sp>
        <p:nvSpPr>
          <p:cNvPr id="4" name="Text Placeholder 3">
            <a:extLst>
              <a:ext uri="{FF2B5EF4-FFF2-40B4-BE49-F238E27FC236}">
                <a16:creationId xmlns:a16="http://schemas.microsoft.com/office/drawing/2014/main" id="{8EF7F88C-79F8-7B53-4828-079B46E95BAD}"/>
              </a:ext>
            </a:extLst>
          </p:cNvPr>
          <p:cNvSpPr>
            <a:spLocks noGrp="1"/>
          </p:cNvSpPr>
          <p:nvPr>
            <p:ph type="body" sz="quarter" idx="16"/>
          </p:nvPr>
        </p:nvSpPr>
        <p:spPr>
          <a:xfrm>
            <a:off x="7574642" y="1081457"/>
            <a:ext cx="3810001" cy="1966544"/>
          </a:xfrm>
        </p:spPr>
        <p:txBody>
          <a:bodyPr/>
          <a:lstStyle/>
          <a:p>
            <a:r>
              <a:rPr lang="en-GB" dirty="0"/>
              <a:t>The code for the project can be found on my Kaggle:</a:t>
            </a:r>
          </a:p>
          <a:p>
            <a:r>
              <a:rPr lang="en-IN" dirty="0">
                <a:hlinkClick r:id="rId2"/>
              </a:rPr>
              <a:t>https://www.kaggle.com/code/aayushsinghnsut/face-generation-final</a:t>
            </a:r>
            <a:endParaRPr lang="en-IN" dirty="0"/>
          </a:p>
          <a:p>
            <a:endParaRPr lang="en-IN" dirty="0"/>
          </a:p>
          <a:p>
            <a:endParaRPr lang="en-IN" dirty="0"/>
          </a:p>
        </p:txBody>
      </p:sp>
      <p:pic>
        <p:nvPicPr>
          <p:cNvPr id="8" name="Picture 7">
            <a:extLst>
              <a:ext uri="{FF2B5EF4-FFF2-40B4-BE49-F238E27FC236}">
                <a16:creationId xmlns:a16="http://schemas.microsoft.com/office/drawing/2014/main" id="{F6115A13-12DC-2B96-125F-54D46C096C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520" y="381673"/>
            <a:ext cx="6644639" cy="6094653"/>
          </a:xfrm>
          <a:prstGeom prst="rect">
            <a:avLst/>
          </a:prstGeom>
        </p:spPr>
      </p:pic>
    </p:spTree>
    <p:extLst>
      <p:ext uri="{BB962C8B-B14F-4D97-AF65-F5344CB8AC3E}">
        <p14:creationId xmlns:p14="http://schemas.microsoft.com/office/powerpoint/2010/main" val="3495229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E2E898-3709-86B4-9D20-6B588B342AE0}"/>
              </a:ext>
            </a:extLst>
          </p:cNvPr>
          <p:cNvSpPr txBox="1"/>
          <p:nvPr/>
        </p:nvSpPr>
        <p:spPr>
          <a:xfrm>
            <a:off x="3271520" y="2705725"/>
            <a:ext cx="6512560" cy="1446550"/>
          </a:xfrm>
          <a:prstGeom prst="rect">
            <a:avLst/>
          </a:prstGeom>
          <a:noFill/>
        </p:spPr>
        <p:txBody>
          <a:bodyPr wrap="square" rtlCol="0">
            <a:spAutoFit/>
          </a:bodyPr>
          <a:lstStyle/>
          <a:p>
            <a:r>
              <a:rPr lang="en-GB" sz="8800" dirty="0"/>
              <a:t>Thank You.</a:t>
            </a:r>
            <a:endParaRPr lang="en-IN" sz="8800" dirty="0"/>
          </a:p>
        </p:txBody>
      </p:sp>
    </p:spTree>
    <p:extLst>
      <p:ext uri="{BB962C8B-B14F-4D97-AF65-F5344CB8AC3E}">
        <p14:creationId xmlns:p14="http://schemas.microsoft.com/office/powerpoint/2010/main" val="309572307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4354E-DF28-0704-4E24-303ECA78D771}"/>
              </a:ext>
            </a:extLst>
          </p:cNvPr>
          <p:cNvSpPr>
            <a:spLocks noGrp="1"/>
          </p:cNvSpPr>
          <p:nvPr>
            <p:ph type="ctrTitle"/>
          </p:nvPr>
        </p:nvSpPr>
        <p:spPr>
          <a:xfrm>
            <a:off x="8272284" y="1428111"/>
            <a:ext cx="4036258" cy="1408056"/>
          </a:xfrm>
        </p:spPr>
        <p:txBody>
          <a:bodyPr>
            <a:noAutofit/>
          </a:bodyPr>
          <a:lstStyle/>
          <a:p>
            <a:r>
              <a:rPr lang="en-IN" sz="4000" dirty="0"/>
              <a:t>6th Sem </a:t>
            </a:r>
            <a:br>
              <a:rPr lang="en-IN" sz="4000" dirty="0"/>
            </a:br>
            <a:r>
              <a:rPr lang="en-IN" sz="4000" dirty="0"/>
              <a:t>Deep </a:t>
            </a:r>
            <a:r>
              <a:rPr lang="en-GB" sz="4000" dirty="0"/>
              <a:t>Learning</a:t>
            </a:r>
            <a:r>
              <a:rPr lang="en-IN" sz="4000" dirty="0"/>
              <a:t> project</a:t>
            </a:r>
            <a:br>
              <a:rPr lang="en-IN" sz="1600" dirty="0"/>
            </a:br>
            <a:endParaRPr lang="en-IN" sz="1600" dirty="0"/>
          </a:p>
        </p:txBody>
      </p:sp>
      <p:sp>
        <p:nvSpPr>
          <p:cNvPr id="3" name="Subtitle 2">
            <a:extLst>
              <a:ext uri="{FF2B5EF4-FFF2-40B4-BE49-F238E27FC236}">
                <a16:creationId xmlns:a16="http://schemas.microsoft.com/office/drawing/2014/main" id="{536383B7-D64E-14D1-951C-0A17D5174EAA}"/>
              </a:ext>
            </a:extLst>
          </p:cNvPr>
          <p:cNvSpPr>
            <a:spLocks noGrp="1"/>
          </p:cNvSpPr>
          <p:nvPr>
            <p:ph type="subTitle" idx="1"/>
          </p:nvPr>
        </p:nvSpPr>
        <p:spPr/>
        <p:txBody>
          <a:bodyPr>
            <a:normAutofit fontScale="25000" lnSpcReduction="20000"/>
          </a:bodyPr>
          <a:lstStyle/>
          <a:p>
            <a:pPr algn="r"/>
            <a:r>
              <a:rPr lang="en-GB" sz="9600" dirty="0"/>
              <a:t>Submitted to – Mrs. Rashmi Gupta</a:t>
            </a:r>
          </a:p>
          <a:p>
            <a:pPr algn="r"/>
            <a:r>
              <a:rPr lang="en-GB" sz="9600" dirty="0"/>
              <a:t>Deep Learning Professor</a:t>
            </a:r>
          </a:p>
          <a:p>
            <a:pPr algn="r"/>
            <a:r>
              <a:rPr lang="en-GB" sz="9600" dirty="0"/>
              <a:t>NSUT</a:t>
            </a:r>
          </a:p>
        </p:txBody>
      </p:sp>
      <p:pic>
        <p:nvPicPr>
          <p:cNvPr id="1026" name="Picture 2" descr="Figure">
            <a:extLst>
              <a:ext uri="{FF2B5EF4-FFF2-40B4-BE49-F238E27FC236}">
                <a16:creationId xmlns:a16="http://schemas.microsoft.com/office/drawing/2014/main" id="{0945EC9C-F5C5-0A7C-9CBF-1B7FAD61B4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7418"/>
          <a:stretch/>
        </p:blipFill>
        <p:spPr bwMode="auto">
          <a:xfrm>
            <a:off x="588493" y="277430"/>
            <a:ext cx="7683790" cy="4313043"/>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77DE835E-A464-17C5-27B5-8FA2601634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82430" y="2798503"/>
            <a:ext cx="1791970" cy="1791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46931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D4BED9-AF32-4220-72D4-D816DEAF4175}"/>
              </a:ext>
            </a:extLst>
          </p:cNvPr>
          <p:cNvSpPr txBox="1"/>
          <p:nvPr/>
        </p:nvSpPr>
        <p:spPr>
          <a:xfrm>
            <a:off x="2635624" y="528918"/>
            <a:ext cx="6920752" cy="1200329"/>
          </a:xfrm>
          <a:prstGeom prst="rect">
            <a:avLst/>
          </a:prstGeom>
          <a:noFill/>
        </p:spPr>
        <p:txBody>
          <a:bodyPr wrap="square" rtlCol="0">
            <a:spAutoFit/>
          </a:bodyPr>
          <a:lstStyle/>
          <a:p>
            <a:pPr algn="ctr"/>
            <a:r>
              <a:rPr lang="en-GB" sz="3600" b="0" i="0" dirty="0">
                <a:effectLst/>
                <a:latin typeface="open sans" panose="020B0606030504020204" pitchFamily="34" charset="0"/>
              </a:rPr>
              <a:t>“The coolest idea in deep learning in the last 20 years.”</a:t>
            </a:r>
            <a:endParaRPr lang="en-IN" sz="3600" dirty="0"/>
          </a:p>
        </p:txBody>
      </p:sp>
      <p:sp>
        <p:nvSpPr>
          <p:cNvPr id="2" name="TextBox 1">
            <a:extLst>
              <a:ext uri="{FF2B5EF4-FFF2-40B4-BE49-F238E27FC236}">
                <a16:creationId xmlns:a16="http://schemas.microsoft.com/office/drawing/2014/main" id="{4F655C9D-7367-1D4E-916B-B314B0832CD9}"/>
              </a:ext>
            </a:extLst>
          </p:cNvPr>
          <p:cNvSpPr txBox="1"/>
          <p:nvPr/>
        </p:nvSpPr>
        <p:spPr>
          <a:xfrm>
            <a:off x="367554" y="3119718"/>
            <a:ext cx="11519646" cy="2585323"/>
          </a:xfrm>
          <a:prstGeom prst="rect">
            <a:avLst/>
          </a:prstGeom>
          <a:noFill/>
        </p:spPr>
        <p:txBody>
          <a:bodyPr wrap="square" rtlCol="0">
            <a:spAutoFit/>
          </a:bodyPr>
          <a:lstStyle/>
          <a:p>
            <a:r>
              <a:rPr lang="en-GB" dirty="0"/>
              <a:t>The technology behind these kinds of AI is called a GAN, or “Generative Adversarial Network”. A GAN takes a different approach to learning than other types of neural networks. GANs algorithmic architectures that use two neural networks called a Generator and a Discriminator, which “compete” against one another to create the desired result. The Generator’s job is to create realistic-looking fake images, while the Discriminator’s job is to distinguish between real images and fake images. If both are functioning at high levels, the result is images that are seemingly identical real-life photos.</a:t>
            </a:r>
          </a:p>
          <a:p>
            <a:endParaRPr lang="en-GB" dirty="0"/>
          </a:p>
          <a:p>
            <a:r>
              <a:rPr lang="en-GB" dirty="0"/>
              <a:t>Generative Adversarial Networks have had a huge success since they were introduced in 2014 by Ian J. Goodfellow</a:t>
            </a:r>
            <a:endParaRPr lang="en-IN" dirty="0"/>
          </a:p>
        </p:txBody>
      </p:sp>
      <p:sp>
        <p:nvSpPr>
          <p:cNvPr id="7" name="TextBox 6">
            <a:extLst>
              <a:ext uri="{FF2B5EF4-FFF2-40B4-BE49-F238E27FC236}">
                <a16:creationId xmlns:a16="http://schemas.microsoft.com/office/drawing/2014/main" id="{A36BB7BD-8801-F6AD-2497-95FC2AD1D386}"/>
              </a:ext>
            </a:extLst>
          </p:cNvPr>
          <p:cNvSpPr txBox="1"/>
          <p:nvPr/>
        </p:nvSpPr>
        <p:spPr>
          <a:xfrm>
            <a:off x="5730689" y="2339788"/>
            <a:ext cx="793376" cy="369332"/>
          </a:xfrm>
          <a:prstGeom prst="rect">
            <a:avLst/>
          </a:prstGeom>
          <a:noFill/>
        </p:spPr>
        <p:txBody>
          <a:bodyPr wrap="square" rtlCol="0">
            <a:spAutoFit/>
          </a:bodyPr>
          <a:lstStyle/>
          <a:p>
            <a:r>
              <a:rPr lang="en-GB" b="1" u="sng" dirty="0"/>
              <a:t>GAN</a:t>
            </a:r>
            <a:endParaRPr lang="en-IN" b="1" u="sng" dirty="0"/>
          </a:p>
        </p:txBody>
      </p:sp>
    </p:spTree>
    <p:extLst>
      <p:ext uri="{BB962C8B-B14F-4D97-AF65-F5344CB8AC3E}">
        <p14:creationId xmlns:p14="http://schemas.microsoft.com/office/powerpoint/2010/main" val="11640046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407EC-4E85-909C-7ED9-91440AE1E076}"/>
              </a:ext>
            </a:extLst>
          </p:cNvPr>
          <p:cNvSpPr>
            <a:spLocks noGrp="1"/>
          </p:cNvSpPr>
          <p:nvPr>
            <p:ph type="title"/>
          </p:nvPr>
        </p:nvSpPr>
        <p:spPr>
          <a:xfrm>
            <a:off x="814728" y="494440"/>
            <a:ext cx="4852988" cy="1617163"/>
          </a:xfrm>
        </p:spPr>
        <p:txBody>
          <a:bodyPr/>
          <a:lstStyle/>
          <a:p>
            <a:r>
              <a:rPr lang="en-GB" b="1" i="0" dirty="0">
                <a:solidFill>
                  <a:schemeClr val="tx1"/>
                </a:solidFill>
                <a:effectLst/>
                <a:latin typeface="open sans" panose="020B0606030504020204" pitchFamily="34" charset="0"/>
              </a:rPr>
              <a:t>Why were GANs developed in the first place?</a:t>
            </a:r>
            <a:endParaRPr lang="en-IN" dirty="0">
              <a:solidFill>
                <a:schemeClr val="tx1"/>
              </a:solidFill>
            </a:endParaRPr>
          </a:p>
        </p:txBody>
      </p:sp>
      <p:sp>
        <p:nvSpPr>
          <p:cNvPr id="4" name="Text Placeholder 3">
            <a:extLst>
              <a:ext uri="{FF2B5EF4-FFF2-40B4-BE49-F238E27FC236}">
                <a16:creationId xmlns:a16="http://schemas.microsoft.com/office/drawing/2014/main" id="{2BB7C934-6B25-1CEE-3147-811B6BEBECBA}"/>
              </a:ext>
            </a:extLst>
          </p:cNvPr>
          <p:cNvSpPr>
            <a:spLocks noGrp="1"/>
          </p:cNvSpPr>
          <p:nvPr>
            <p:ph type="body" sz="half" idx="2"/>
          </p:nvPr>
        </p:nvSpPr>
        <p:spPr/>
        <p:txBody>
          <a:bodyPr>
            <a:normAutofit/>
          </a:bodyPr>
          <a:lstStyle/>
          <a:p>
            <a:r>
              <a:rPr lang="en-GB" sz="1400" dirty="0"/>
              <a:t>It has been noticed most of the mainstream neural nets can be easily fooled into misclassifying things by adding only a small amount of noise into the original data. Surprisingly, the model after adding noise has higher confidence in the wrong prediction than when it predicted correctly. The reason for such an adversary is that most machine learning models learn from a limited amount of data, which is a huge drawback, as it is prone to overfitting. Also, the mapping between the input and the output is almost linear. Although it may seem that the boundaries of separation between the various classes are linear, in reality, they are composed of linearities and even a small change in a point in the feature space might lead to misclassification of data.</a:t>
            </a:r>
            <a:endParaRPr lang="en-IN" sz="1400" dirty="0"/>
          </a:p>
        </p:txBody>
      </p:sp>
      <p:pic>
        <p:nvPicPr>
          <p:cNvPr id="3074" name="Picture 2" descr="Figure">
            <a:extLst>
              <a:ext uri="{FF2B5EF4-FFF2-40B4-BE49-F238E27FC236}">
                <a16:creationId xmlns:a16="http://schemas.microsoft.com/office/drawing/2014/main" id="{001C2396-96F1-DA9C-4004-51E3A594F4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0975" y="1002506"/>
            <a:ext cx="4852988" cy="48529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289855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001C2396-96F1-DA9C-4004-51E3A594F4C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655"/>
          <a:stretch/>
        </p:blipFill>
        <p:spPr bwMode="auto">
          <a:xfrm>
            <a:off x="7180730" y="2608728"/>
            <a:ext cx="4852988" cy="236666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2823BE8-BD3C-817D-C7B8-739C32E73BB5}"/>
              </a:ext>
            </a:extLst>
          </p:cNvPr>
          <p:cNvSpPr txBox="1"/>
          <p:nvPr/>
        </p:nvSpPr>
        <p:spPr>
          <a:xfrm>
            <a:off x="3836894" y="546847"/>
            <a:ext cx="4258235" cy="523220"/>
          </a:xfrm>
          <a:prstGeom prst="rect">
            <a:avLst/>
          </a:prstGeom>
          <a:noFill/>
        </p:spPr>
        <p:txBody>
          <a:bodyPr wrap="square" rtlCol="0">
            <a:spAutoFit/>
          </a:bodyPr>
          <a:lstStyle/>
          <a:p>
            <a:r>
              <a:rPr lang="en-IN" sz="2800" b="1" u="sng" dirty="0"/>
              <a:t>How does GANs work?</a:t>
            </a:r>
          </a:p>
        </p:txBody>
      </p:sp>
      <p:sp>
        <p:nvSpPr>
          <p:cNvPr id="7" name="TextBox 6">
            <a:extLst>
              <a:ext uri="{FF2B5EF4-FFF2-40B4-BE49-F238E27FC236}">
                <a16:creationId xmlns:a16="http://schemas.microsoft.com/office/drawing/2014/main" id="{2A4C622F-1B96-FA0F-F897-0D3F4050019E}"/>
              </a:ext>
            </a:extLst>
          </p:cNvPr>
          <p:cNvSpPr txBox="1"/>
          <p:nvPr/>
        </p:nvSpPr>
        <p:spPr>
          <a:xfrm>
            <a:off x="636494" y="1622612"/>
            <a:ext cx="6544236" cy="4770537"/>
          </a:xfrm>
          <a:prstGeom prst="rect">
            <a:avLst/>
          </a:prstGeom>
          <a:noFill/>
        </p:spPr>
        <p:txBody>
          <a:bodyPr wrap="square" rtlCol="0">
            <a:spAutoFit/>
          </a:bodyPr>
          <a:lstStyle/>
          <a:p>
            <a:r>
              <a:rPr lang="en-GB" sz="1600" dirty="0"/>
              <a:t>GANs learn a probability distribution of a dataset by pitting two neural networks against each other.</a:t>
            </a:r>
          </a:p>
          <a:p>
            <a:endParaRPr lang="en-GB" sz="1600" dirty="0"/>
          </a:p>
          <a:p>
            <a:r>
              <a:rPr lang="en-GB" sz="1600" dirty="0"/>
              <a:t>One neural network, called the Generator, generates new data instances, while the other, the Discriminator, evaluates them for authenticity; i.e. the discriminator decides whether each instance of data that it reviews belongs to the actual training dataset or not.</a:t>
            </a:r>
          </a:p>
          <a:p>
            <a:endParaRPr lang="en-GB" sz="1600" dirty="0"/>
          </a:p>
          <a:p>
            <a:r>
              <a:rPr lang="en-GB" sz="1600" dirty="0"/>
              <a:t>Meanwhile, the generator is creating new, synthetic/fake images that it passes to the discriminator. It does so in the hopes that they, too, will be deemed authentic, even though they are fake. The fake image is generated from a 100-dimensional noise (uniform distribution between -1.0 to 1.0) using the inverse of convolution, called transposed convolution.</a:t>
            </a:r>
          </a:p>
          <a:p>
            <a:endParaRPr lang="en-GB" sz="1600" dirty="0"/>
          </a:p>
          <a:p>
            <a:r>
              <a:rPr lang="en-GB" sz="1600" dirty="0"/>
              <a:t>The goal of the generator is to generate passable images: to lie without being caught. The goal of the discriminator is to identify images coming from the generator as fake.</a:t>
            </a:r>
            <a:endParaRPr lang="en-IN" sz="1600" dirty="0"/>
          </a:p>
        </p:txBody>
      </p:sp>
    </p:spTree>
    <p:extLst>
      <p:ext uri="{BB962C8B-B14F-4D97-AF65-F5344CB8AC3E}">
        <p14:creationId xmlns:p14="http://schemas.microsoft.com/office/powerpoint/2010/main" val="78931121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001C2396-96F1-DA9C-4004-51E3A594F4C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 t="724" r="-246" b="209"/>
          <a:stretch/>
        </p:blipFill>
        <p:spPr bwMode="auto">
          <a:xfrm>
            <a:off x="6532188" y="1494452"/>
            <a:ext cx="5157788" cy="464695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2823BE8-BD3C-817D-C7B8-739C32E73BB5}"/>
              </a:ext>
            </a:extLst>
          </p:cNvPr>
          <p:cNvSpPr txBox="1"/>
          <p:nvPr/>
        </p:nvSpPr>
        <p:spPr>
          <a:xfrm>
            <a:off x="3836894" y="546847"/>
            <a:ext cx="4258235" cy="523220"/>
          </a:xfrm>
          <a:prstGeom prst="rect">
            <a:avLst/>
          </a:prstGeom>
          <a:noFill/>
        </p:spPr>
        <p:txBody>
          <a:bodyPr wrap="square" rtlCol="0">
            <a:spAutoFit/>
          </a:bodyPr>
          <a:lstStyle/>
          <a:p>
            <a:r>
              <a:rPr lang="en-IN" sz="2800" b="1" u="sng" dirty="0"/>
              <a:t>How does GANs work?</a:t>
            </a:r>
          </a:p>
        </p:txBody>
      </p:sp>
      <p:sp>
        <p:nvSpPr>
          <p:cNvPr id="7" name="TextBox 6">
            <a:extLst>
              <a:ext uri="{FF2B5EF4-FFF2-40B4-BE49-F238E27FC236}">
                <a16:creationId xmlns:a16="http://schemas.microsoft.com/office/drawing/2014/main" id="{2A4C622F-1B96-FA0F-F897-0D3F4050019E}"/>
              </a:ext>
            </a:extLst>
          </p:cNvPr>
          <p:cNvSpPr txBox="1"/>
          <p:nvPr/>
        </p:nvSpPr>
        <p:spPr>
          <a:xfrm>
            <a:off x="636494" y="1622612"/>
            <a:ext cx="5602941" cy="4278094"/>
          </a:xfrm>
          <a:prstGeom prst="rect">
            <a:avLst/>
          </a:prstGeom>
          <a:noFill/>
        </p:spPr>
        <p:txBody>
          <a:bodyPr wrap="square" rtlCol="0">
            <a:spAutoFit/>
          </a:bodyPr>
          <a:lstStyle/>
          <a:p>
            <a:r>
              <a:rPr lang="en-GB" sz="1600" dirty="0"/>
              <a:t>Here are the steps a GAN takes:</a:t>
            </a:r>
          </a:p>
          <a:p>
            <a:endParaRPr lang="en-GB" sz="1600" dirty="0"/>
          </a:p>
          <a:p>
            <a:r>
              <a:rPr lang="en-GB" sz="1600" dirty="0"/>
              <a:t>. The generator takes in random numbers and returns an image.</a:t>
            </a:r>
          </a:p>
          <a:p>
            <a:r>
              <a:rPr lang="en-GB" sz="1600" dirty="0"/>
              <a:t>. This generated image is fed into the discriminator alongside a stream of images taken from the actual, ground-truth dataset.</a:t>
            </a:r>
          </a:p>
          <a:p>
            <a:r>
              <a:rPr lang="en-GB" sz="1600" dirty="0"/>
              <a:t>. The discriminator takes in both real and fake images and returns probabilities, a number between 0 and 1, with 1 representing a prediction of authenticity and 0 representing fake.</a:t>
            </a:r>
          </a:p>
          <a:p>
            <a:endParaRPr lang="en-GB" sz="1600" dirty="0"/>
          </a:p>
          <a:p>
            <a:r>
              <a:rPr lang="en-GB" sz="1600" dirty="0"/>
              <a:t>So you have a double feedback loop:</a:t>
            </a:r>
          </a:p>
          <a:p>
            <a:r>
              <a:rPr lang="en-GB" sz="1600" dirty="0"/>
              <a:t>. The discriminator is in a feedback loop with the ground truth of the images, which we know.</a:t>
            </a:r>
          </a:p>
          <a:p>
            <a:r>
              <a:rPr lang="en-GB" sz="1600" dirty="0"/>
              <a:t>. The generator is in a feedback loop with the discriminator.</a:t>
            </a:r>
            <a:endParaRPr lang="en-IN" sz="1600" dirty="0"/>
          </a:p>
        </p:txBody>
      </p:sp>
    </p:spTree>
    <p:extLst>
      <p:ext uri="{BB962C8B-B14F-4D97-AF65-F5344CB8AC3E}">
        <p14:creationId xmlns:p14="http://schemas.microsoft.com/office/powerpoint/2010/main" val="3533752544"/>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001C2396-96F1-DA9C-4004-51E3A594F4C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 t="724" r="-246" b="209"/>
          <a:stretch/>
        </p:blipFill>
        <p:spPr bwMode="auto">
          <a:xfrm>
            <a:off x="-2889174" y="2228201"/>
            <a:ext cx="2665600" cy="24015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2823BE8-BD3C-817D-C7B8-739C32E73BB5}"/>
              </a:ext>
            </a:extLst>
          </p:cNvPr>
          <p:cNvSpPr txBox="1"/>
          <p:nvPr/>
        </p:nvSpPr>
        <p:spPr>
          <a:xfrm>
            <a:off x="3805517" y="454982"/>
            <a:ext cx="4867835" cy="523220"/>
          </a:xfrm>
          <a:prstGeom prst="rect">
            <a:avLst/>
          </a:prstGeom>
          <a:noFill/>
        </p:spPr>
        <p:txBody>
          <a:bodyPr wrap="square" rtlCol="0">
            <a:spAutoFit/>
          </a:bodyPr>
          <a:lstStyle/>
          <a:p>
            <a:r>
              <a:rPr lang="en-GB" sz="2800" b="1" u="sng" dirty="0"/>
              <a:t>The math behind the GANs</a:t>
            </a:r>
            <a:endParaRPr lang="en-IN" sz="2800" b="1" u="sng" dirty="0"/>
          </a:p>
        </p:txBody>
      </p:sp>
      <p:sp>
        <p:nvSpPr>
          <p:cNvPr id="7" name="TextBox 6">
            <a:extLst>
              <a:ext uri="{FF2B5EF4-FFF2-40B4-BE49-F238E27FC236}">
                <a16:creationId xmlns:a16="http://schemas.microsoft.com/office/drawing/2014/main" id="{2A4C622F-1B96-FA0F-F897-0D3F4050019E}"/>
              </a:ext>
            </a:extLst>
          </p:cNvPr>
          <p:cNvSpPr txBox="1"/>
          <p:nvPr/>
        </p:nvSpPr>
        <p:spPr>
          <a:xfrm>
            <a:off x="1209964" y="1548721"/>
            <a:ext cx="9781310" cy="1877437"/>
          </a:xfrm>
          <a:prstGeom prst="rect">
            <a:avLst/>
          </a:prstGeom>
          <a:noFill/>
        </p:spPr>
        <p:txBody>
          <a:bodyPr wrap="square" rtlCol="0">
            <a:spAutoFit/>
          </a:bodyPr>
          <a:lstStyle/>
          <a:p>
            <a:r>
              <a:rPr lang="en-GB" sz="1600" dirty="0"/>
              <a:t>Let’s dig a little deeper and understand how it works mathematically. Discriminator’s job is to perform Binary Classification to detect between Real and Fake so its loss function is Binary Cross Entropy. What Generator does is Density Estimation, from the noise to real data, and feed it to Discriminator to fool it.</a:t>
            </a:r>
          </a:p>
          <a:p>
            <a:endParaRPr lang="en-GB" sz="2000" dirty="0"/>
          </a:p>
          <a:p>
            <a:r>
              <a:rPr lang="en-GB" sz="1600" dirty="0"/>
              <a:t>The approach followed in the design is to model it as a </a:t>
            </a:r>
            <a:r>
              <a:rPr lang="en-GB" sz="1600" dirty="0" err="1"/>
              <a:t>MiniMax</a:t>
            </a:r>
            <a:r>
              <a:rPr lang="en-GB" sz="1600" dirty="0"/>
              <a:t> game. Now let’s have a look at cost functions:</a:t>
            </a:r>
            <a:endParaRPr lang="en-IN" sz="1600" dirty="0"/>
          </a:p>
        </p:txBody>
      </p:sp>
      <p:pic>
        <p:nvPicPr>
          <p:cNvPr id="6148" name="Picture 4">
            <a:extLst>
              <a:ext uri="{FF2B5EF4-FFF2-40B4-BE49-F238E27FC236}">
                <a16:creationId xmlns:a16="http://schemas.microsoft.com/office/drawing/2014/main" id="{5227ED16-A9CE-8BE8-D054-4057B35C7C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48615" y="3935122"/>
            <a:ext cx="7739143" cy="1374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7045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FC6A40-55D4-82D1-27AD-93FBB667222D}"/>
              </a:ext>
            </a:extLst>
          </p:cNvPr>
          <p:cNvSpPr txBox="1"/>
          <p:nvPr/>
        </p:nvSpPr>
        <p:spPr>
          <a:xfrm>
            <a:off x="457200" y="484094"/>
            <a:ext cx="11367247" cy="1754326"/>
          </a:xfrm>
          <a:prstGeom prst="rect">
            <a:avLst/>
          </a:prstGeom>
          <a:noFill/>
        </p:spPr>
        <p:txBody>
          <a:bodyPr wrap="square" rtlCol="0">
            <a:spAutoFit/>
          </a:bodyPr>
          <a:lstStyle/>
          <a:p>
            <a:r>
              <a:rPr lang="en-GB" dirty="0"/>
              <a:t>The first term in J(D) represents feeding the actual data to the discriminator, and the discriminator would want to maximize the log probability of predicting one, indicating that the data is real. The second term represents the samples generated by G. Here, the discriminator would want to maximize the log probability of predicting zero, indicating the data is fake. The generator, on the other hand, tries to minimize the log probability of the discriminator being correct. The solution to this problem is an equilibrium point of the game, which is a saddle point of the discriminator loss.</a:t>
            </a:r>
            <a:endParaRPr lang="en-IN" dirty="0"/>
          </a:p>
        </p:txBody>
      </p:sp>
      <p:pic>
        <p:nvPicPr>
          <p:cNvPr id="7171" name="Picture 3" descr="Figure">
            <a:extLst>
              <a:ext uri="{FF2B5EF4-FFF2-40B4-BE49-F238E27FC236}">
                <a16:creationId xmlns:a16="http://schemas.microsoft.com/office/drawing/2014/main" id="{D240B24A-E361-9802-279A-C309B53C54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8073" y="2475100"/>
            <a:ext cx="5905500" cy="36290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523489F-4721-B509-AD2A-010CDBAB50B7}"/>
              </a:ext>
            </a:extLst>
          </p:cNvPr>
          <p:cNvSpPr txBox="1"/>
          <p:nvPr/>
        </p:nvSpPr>
        <p:spPr>
          <a:xfrm>
            <a:off x="5567082" y="6156139"/>
            <a:ext cx="2608729" cy="369332"/>
          </a:xfrm>
          <a:prstGeom prst="rect">
            <a:avLst/>
          </a:prstGeom>
          <a:noFill/>
        </p:spPr>
        <p:txBody>
          <a:bodyPr wrap="square" rtlCol="0">
            <a:spAutoFit/>
          </a:bodyPr>
          <a:lstStyle/>
          <a:p>
            <a:r>
              <a:rPr lang="en-GB" sz="1100" dirty="0"/>
              <a:t>Objective</a:t>
            </a:r>
            <a:r>
              <a:rPr lang="en-GB" dirty="0"/>
              <a:t> </a:t>
            </a:r>
            <a:r>
              <a:rPr lang="en-GB" sz="1100" dirty="0"/>
              <a:t>Function</a:t>
            </a:r>
            <a:r>
              <a:rPr lang="en-GB" dirty="0"/>
              <a:t> </a:t>
            </a:r>
            <a:endParaRPr lang="en-IN" dirty="0"/>
          </a:p>
        </p:txBody>
      </p:sp>
    </p:spTree>
    <p:extLst>
      <p:ext uri="{BB962C8B-B14F-4D97-AF65-F5344CB8AC3E}">
        <p14:creationId xmlns:p14="http://schemas.microsoft.com/office/powerpoint/2010/main" val="24340088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FC6A40-55D4-82D1-27AD-93FBB667222D}"/>
              </a:ext>
            </a:extLst>
          </p:cNvPr>
          <p:cNvSpPr txBox="1"/>
          <p:nvPr/>
        </p:nvSpPr>
        <p:spPr>
          <a:xfrm>
            <a:off x="4728881" y="432296"/>
            <a:ext cx="2626659" cy="369332"/>
          </a:xfrm>
          <a:prstGeom prst="rect">
            <a:avLst/>
          </a:prstGeom>
          <a:noFill/>
        </p:spPr>
        <p:txBody>
          <a:bodyPr wrap="square" rtlCol="0">
            <a:spAutoFit/>
          </a:bodyPr>
          <a:lstStyle/>
          <a:p>
            <a:r>
              <a:rPr lang="en-IN" b="1" u="sng" dirty="0"/>
              <a:t>Architecture of GANs</a:t>
            </a:r>
          </a:p>
        </p:txBody>
      </p:sp>
      <p:pic>
        <p:nvPicPr>
          <p:cNvPr id="7171" name="Picture 3" descr="Figure">
            <a:extLst>
              <a:ext uri="{FF2B5EF4-FFF2-40B4-BE49-F238E27FC236}">
                <a16:creationId xmlns:a16="http://schemas.microsoft.com/office/drawing/2014/main" id="{D240B24A-E361-9802-279A-C309B53C54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3196" y="4034042"/>
            <a:ext cx="1500468" cy="92206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68F4226-3634-74FD-4AC5-F0C899AB9AA1}"/>
              </a:ext>
            </a:extLst>
          </p:cNvPr>
          <p:cNvSpPr txBox="1"/>
          <p:nvPr/>
        </p:nvSpPr>
        <p:spPr>
          <a:xfrm>
            <a:off x="259976" y="1057835"/>
            <a:ext cx="11564471" cy="5355312"/>
          </a:xfrm>
          <a:prstGeom prst="rect">
            <a:avLst/>
          </a:prstGeom>
          <a:noFill/>
        </p:spPr>
        <p:txBody>
          <a:bodyPr wrap="square" rtlCol="0">
            <a:spAutoFit/>
          </a:bodyPr>
          <a:lstStyle/>
          <a:p>
            <a:r>
              <a:rPr lang="en-GB" dirty="0"/>
              <a:t>D() gives us the probability that the given sample is from training data X. For the Generator, we want to minimize log(1-D(G(z)) i.e. when the value D(G(z)) is high then D will assume that G(z) is nothing but X and this makes 1-D(G(z)) very low and we want to minimize it which this even lower. For the Discriminator, we want to maximize D(X) and (1-D(G(z))). So the optimal state of D will be P(x)=0.5. However, we want to train the generator G such that it will produce the results for the discriminator D so that D won’t be able to distinguish between z and X.</a:t>
            </a:r>
          </a:p>
          <a:p>
            <a:r>
              <a:rPr lang="en-GB" dirty="0"/>
              <a:t>Now the question is why this is a minimax function? It is because the Discriminator tries to maximize the objective while the Generator tries to minimize it, due to this minimizing/maximizing we get the minimax term. They both learn together by alternating gradient descent.</a:t>
            </a:r>
          </a:p>
          <a:p>
            <a:r>
              <a:rPr lang="en-GB" dirty="0"/>
              <a:t>While the idea of GAN is simple in theory, it is very difficult to build a model that works. In GAN, there are two deep networks coupled together making backpropagation of gradients twice as </a:t>
            </a:r>
            <a:r>
              <a:rPr lang="en-GB" dirty="0" err="1"/>
              <a:t>challenging.Deep</a:t>
            </a:r>
            <a:r>
              <a:rPr lang="en-GB" dirty="0"/>
              <a:t> Convolutional GAN (DCGAN) is one of the models that demonstrated how to build a practical GAN that can learn by itself how to synthesize new images. </a:t>
            </a:r>
          </a:p>
          <a:p>
            <a:r>
              <a:rPr lang="en-GB" dirty="0"/>
              <a:t>DCGAN is very similar to GANs but specifically focuses on using deep convolutional networks in place of fully-connected networks used in Vanilla GANs. </a:t>
            </a:r>
          </a:p>
          <a:p>
            <a:r>
              <a:rPr lang="en-GB" dirty="0"/>
              <a:t>Convolutional networks help in finding deep correlation within an image, that is they look for spatial correlation. This means DCGAN would be a better option for image/video data, whereas GANs can be considered as a general idea on which DCGAN and many other architectures (CGAN, </a:t>
            </a:r>
            <a:r>
              <a:rPr lang="en-GB" dirty="0" err="1"/>
              <a:t>CycleGAN</a:t>
            </a:r>
            <a:r>
              <a:rPr lang="en-GB" dirty="0"/>
              <a:t>, </a:t>
            </a:r>
            <a:r>
              <a:rPr lang="en-GB" dirty="0" err="1"/>
              <a:t>StarGAN</a:t>
            </a:r>
            <a:r>
              <a:rPr lang="en-GB" dirty="0"/>
              <a:t> and many others) have been developed.</a:t>
            </a:r>
            <a:endParaRPr lang="en-IN" dirty="0"/>
          </a:p>
        </p:txBody>
      </p:sp>
    </p:spTree>
    <p:extLst>
      <p:ext uri="{BB962C8B-B14F-4D97-AF65-F5344CB8AC3E}">
        <p14:creationId xmlns:p14="http://schemas.microsoft.com/office/powerpoint/2010/main" val="9932931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TM03457503[[fn=Quotable]]</Template>
  <TotalTime>130</TotalTime>
  <Words>2112</Words>
  <Application>Microsoft Office PowerPoint</Application>
  <PresentationFormat>Widescreen</PresentationFormat>
  <Paragraphs>85</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Century Gothic</vt:lpstr>
      <vt:lpstr>open sans</vt:lpstr>
      <vt:lpstr>Wingdings 2</vt:lpstr>
      <vt:lpstr>Quotable</vt:lpstr>
      <vt:lpstr>Generate Realistic Human Face using GAN</vt:lpstr>
      <vt:lpstr>6th Sem  Deep Learning project </vt:lpstr>
      <vt:lpstr>PowerPoint Presentation</vt:lpstr>
      <vt:lpstr>Why were GANs developed in the first place?</vt:lpstr>
      <vt:lpstr>PowerPoint Presentation</vt:lpstr>
      <vt:lpstr>PowerPoint Presentation</vt:lpstr>
      <vt:lpstr>PowerPoint Presentation</vt:lpstr>
      <vt:lpstr>PowerPoint Presentation</vt:lpstr>
      <vt:lpstr>PowerPoint Presentation</vt:lpstr>
      <vt:lpstr>Now let’s talk about this specific project:</vt:lpstr>
      <vt:lpstr>PowerPoint Presentation</vt:lpstr>
      <vt:lpstr>PowerPoint Presentation</vt:lpstr>
      <vt:lpstr>PowerPoint Presentation</vt:lpstr>
      <vt:lpstr>PowerPoint Presentation</vt:lpstr>
      <vt:lpstr>PowerPoint Presentation</vt:lpstr>
      <vt:lpstr>Output The gif on right is generated by the model. All the faces present here doe’s not exists in real world and are created using this model</vt:lpstr>
      <vt:lpstr>Output The gif on right is generated by the model. All the faces present here doe’s not exists in real world and are created using this model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Generate Realistic Human Face using GAN</dc:title>
  <dc:creator>Aayush Singh</dc:creator>
  <cp:lastModifiedBy>Aayush Singh</cp:lastModifiedBy>
  <cp:revision>2</cp:revision>
  <dcterms:created xsi:type="dcterms:W3CDTF">2023-04-09T16:46:01Z</dcterms:created>
  <dcterms:modified xsi:type="dcterms:W3CDTF">2023-04-10T13:25:23Z</dcterms:modified>
</cp:coreProperties>
</file>

<file path=docProps/thumbnail.jpeg>
</file>